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53" r:id="rId3"/>
  </p:sldMasterIdLst>
  <p:notesMasterIdLst>
    <p:notesMasterId r:id="rId27"/>
  </p:notesMasterIdLst>
  <p:sldIdLst>
    <p:sldId id="256" r:id="rId4"/>
    <p:sldId id="374" r:id="rId5"/>
    <p:sldId id="373" r:id="rId6"/>
    <p:sldId id="304" r:id="rId7"/>
    <p:sldId id="325" r:id="rId8"/>
    <p:sldId id="384" r:id="rId9"/>
    <p:sldId id="383" r:id="rId10"/>
    <p:sldId id="357" r:id="rId11"/>
    <p:sldId id="375" r:id="rId12"/>
    <p:sldId id="376" r:id="rId13"/>
    <p:sldId id="356" r:id="rId14"/>
    <p:sldId id="358" r:id="rId15"/>
    <p:sldId id="377" r:id="rId16"/>
    <p:sldId id="359" r:id="rId17"/>
    <p:sldId id="378" r:id="rId18"/>
    <p:sldId id="379" r:id="rId19"/>
    <p:sldId id="337" r:id="rId20"/>
    <p:sldId id="336" r:id="rId21"/>
    <p:sldId id="380" r:id="rId22"/>
    <p:sldId id="381" r:id="rId23"/>
    <p:sldId id="382" r:id="rId24"/>
    <p:sldId id="318" r:id="rId25"/>
    <p:sldId id="264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5" autoAdjust="0"/>
  </p:normalViewPr>
  <p:slideViewPr>
    <p:cSldViewPr>
      <p:cViewPr varScale="1">
        <p:scale>
          <a:sx n="142" d="100"/>
          <a:sy n="142" d="100"/>
        </p:scale>
        <p:origin x="714" y="9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2021-03-24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Residual-in-Residual Dense Block (RDDB)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도입하고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Normalization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제거하며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residual scaling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Relativistic average GAN (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RaGAN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구조를 형성합니다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RaGAN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Discriminatort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이미지가 진짜인지 가짜인지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판단하지 않고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하나의 이미지가 다른 이미지보다 더 현실적인가 아닌가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판단합니다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거치기전의 최종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 feature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사용하여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perceptual loss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SRGAN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까지 거친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VGG feature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perceptual loss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계산합니다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42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densenet-image-classification-b6631a8ef803?source=post_page---------------------------" TargetMode="External"/><Relationship Id="rId2" Type="http://schemas.openxmlformats.org/officeDocument/2006/relationships/hyperlink" Target="https://medium.com/@sh.tsang/review-batch-normalization-inception-v2-bn-inception-the-2nd-to-surpass-human-level-18e2d0f56651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medium.com/@sh.tsang/review-srgan-srresnet-photo-realistic-super-resolution-gan-super-resolution-96a6fa19490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2606421"/>
            <a:ext cx="5220072" cy="1080120"/>
          </a:xfrm>
        </p:spPr>
        <p:txBody>
          <a:bodyPr/>
          <a:lstStyle/>
          <a:p>
            <a:pPr lvl="0"/>
            <a:r>
              <a:rPr lang="en-US" altLang="ko-KR" sz="1800" dirty="0"/>
              <a:t>ESRGAN: Enhanced Super-Resolution Generative Adversarial Networks</a:t>
            </a:r>
            <a:endParaRPr lang="en-US" altLang="ko-KR" sz="1800" kern="1100" baseline="-5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3848" y="3637392"/>
            <a:ext cx="5694848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 err="1"/>
              <a:t>Xintao</a:t>
            </a:r>
            <a:r>
              <a:rPr lang="en-US" altLang="ko-KR" dirty="0"/>
              <a:t> Wang , </a:t>
            </a:r>
            <a:r>
              <a:rPr lang="en-US" altLang="ko-KR" dirty="0" err="1"/>
              <a:t>Ke</a:t>
            </a:r>
            <a:r>
              <a:rPr lang="en-US" altLang="ko-KR" dirty="0"/>
              <a:t> Yu , </a:t>
            </a:r>
            <a:r>
              <a:rPr lang="en-US" altLang="ko-KR" dirty="0" err="1"/>
              <a:t>Shixiang</a:t>
            </a:r>
            <a:r>
              <a:rPr lang="en-US" altLang="ko-KR" dirty="0"/>
              <a:t> Wu , </a:t>
            </a:r>
            <a:r>
              <a:rPr lang="en-US" altLang="ko-KR" dirty="0" err="1"/>
              <a:t>Jinjin</a:t>
            </a:r>
            <a:r>
              <a:rPr lang="en-US" altLang="ko-KR" dirty="0"/>
              <a:t> Gu , </a:t>
            </a:r>
            <a:r>
              <a:rPr lang="en-US" altLang="ko-KR" dirty="0" err="1"/>
              <a:t>Yihao</a:t>
            </a:r>
            <a:r>
              <a:rPr lang="en-US" altLang="ko-KR" dirty="0"/>
              <a:t> Liu , Chao Dong , Chen Change Loy , Yu </a:t>
            </a:r>
            <a:r>
              <a:rPr lang="en-US" altLang="ko-KR" dirty="0" err="1"/>
              <a:t>Qiao</a:t>
            </a:r>
            <a:r>
              <a:rPr lang="en-US" altLang="ko-KR" dirty="0"/>
              <a:t> , </a:t>
            </a:r>
            <a:r>
              <a:rPr lang="en-US" altLang="ko-KR" dirty="0" err="1"/>
              <a:t>Xiaoou</a:t>
            </a:r>
            <a:r>
              <a:rPr lang="en-US" altLang="ko-KR" dirty="0"/>
              <a:t> Tang</a:t>
            </a:r>
            <a:endParaRPr lang="en-US" altLang="ko-KR" b="1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51AF130-D5CE-4956-ABD1-F14B28D384FF}"/>
              </a:ext>
            </a:extLst>
          </p:cNvPr>
          <p:cNvSpPr/>
          <p:nvPr/>
        </p:nvSpPr>
        <p:spPr>
          <a:xfrm>
            <a:off x="323528" y="1275606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E7E7E"/>
                </a:solidFill>
                <a:latin typeface="Poppins"/>
              </a:rPr>
              <a:t> -&gt; Removing </a:t>
            </a:r>
            <a:r>
              <a:rPr lang="en-US" altLang="ko-KR" dirty="0">
                <a:solidFill>
                  <a:srgbClr val="454545"/>
                </a:solidFill>
                <a:latin typeface="Poppins"/>
                <a:hlinkClick r:id="rId2"/>
              </a:rPr>
              <a:t>BN</a:t>
            </a:r>
            <a:r>
              <a:rPr lang="en-US" altLang="ko-KR" dirty="0">
                <a:solidFill>
                  <a:srgbClr val="7E7E7E"/>
                </a:solidFill>
                <a:latin typeface="Poppins"/>
              </a:rPr>
              <a:t> layers has proven to increase performance and reduce the computational complexity in different PSNR-oriented tasks, including SR.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8B5755-35A9-42D1-A222-0BBBDF7981AE}"/>
              </a:ext>
            </a:extLst>
          </p:cNvPr>
          <p:cNvSpPr/>
          <p:nvPr/>
        </p:nvSpPr>
        <p:spPr>
          <a:xfrm>
            <a:off x="323528" y="293179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54545"/>
                </a:solidFill>
                <a:latin typeface="Poppins"/>
                <a:hlinkClick r:id="rId2"/>
              </a:rPr>
              <a:t>2) </a:t>
            </a:r>
            <a:r>
              <a:rPr lang="en-US" altLang="ko-KR" b="1" u="sng" dirty="0">
                <a:solidFill>
                  <a:srgbClr val="454545"/>
                </a:solidFill>
                <a:latin typeface="Poppins"/>
              </a:rPr>
              <a:t>The Dense Block</a:t>
            </a:r>
            <a:r>
              <a:rPr lang="en-US" altLang="ko-KR" b="1" dirty="0">
                <a:solidFill>
                  <a:srgbClr val="454545"/>
                </a:solidFill>
                <a:latin typeface="Poppins"/>
              </a:rPr>
              <a:t>,</a:t>
            </a:r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 originated in </a:t>
            </a:r>
            <a:r>
              <a:rPr lang="en-US" altLang="ko-KR" b="1" dirty="0" err="1">
                <a:solidFill>
                  <a:srgbClr val="454545"/>
                </a:solidFill>
                <a:latin typeface="Poppins"/>
                <a:hlinkClick r:id="rId3"/>
              </a:rPr>
              <a:t>DenseNet</a:t>
            </a:r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, is used to replace the residual block</a:t>
            </a:r>
            <a:r>
              <a:rPr lang="en-US" altLang="ko-KR" dirty="0">
                <a:solidFill>
                  <a:srgbClr val="7E7E7E"/>
                </a:solidFill>
                <a:latin typeface="Poppins"/>
              </a:rPr>
              <a:t> to enhance the network.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F568AA-61F0-4852-8C25-8B214B682A44}"/>
              </a:ext>
            </a:extLst>
          </p:cNvPr>
          <p:cNvSpPr/>
          <p:nvPr/>
        </p:nvSpPr>
        <p:spPr>
          <a:xfrm>
            <a:off x="323528" y="787538"/>
            <a:ext cx="4006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454545"/>
                </a:solidFill>
                <a:latin typeface="Poppins"/>
                <a:hlinkClick r:id="rId2"/>
              </a:rPr>
              <a:t>1) Batch Normalization (BN)</a:t>
            </a:r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 is removed.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861A6C4-A9AD-4ADC-A944-812A63663F37}"/>
              </a:ext>
            </a:extLst>
          </p:cNvPr>
          <p:cNvSpPr/>
          <p:nvPr/>
        </p:nvSpPr>
        <p:spPr>
          <a:xfrm>
            <a:off x="107504" y="27434"/>
            <a:ext cx="397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>
                <a:solidFill>
                  <a:srgbClr val="454545"/>
                </a:solidFill>
                <a:latin typeface="Poppins"/>
              </a:rPr>
              <a:t>Residual-in-Residual Dense Block (RRDB)</a:t>
            </a:r>
          </a:p>
        </p:txBody>
      </p:sp>
    </p:spTree>
    <p:extLst>
      <p:ext uri="{BB962C8B-B14F-4D97-AF65-F5344CB8AC3E}">
        <p14:creationId xmlns:p14="http://schemas.microsoft.com/office/powerpoint/2010/main" val="3916427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AF843C-F3B8-4F69-BDFE-C75D0F411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36" y="1009977"/>
            <a:ext cx="7524328" cy="31235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2E4F14-5A63-45C8-929D-B230922322D6}"/>
              </a:ext>
            </a:extLst>
          </p:cNvPr>
          <p:cNvSpPr/>
          <p:nvPr/>
        </p:nvSpPr>
        <p:spPr>
          <a:xfrm>
            <a:off x="107504" y="123478"/>
            <a:ext cx="397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>
                <a:solidFill>
                  <a:srgbClr val="454545"/>
                </a:solidFill>
                <a:latin typeface="Poppins"/>
              </a:rPr>
              <a:t>Residual-in-Residual Dense Block (RRDB)</a:t>
            </a:r>
          </a:p>
        </p:txBody>
      </p:sp>
    </p:spTree>
    <p:extLst>
      <p:ext uri="{BB962C8B-B14F-4D97-AF65-F5344CB8AC3E}">
        <p14:creationId xmlns:p14="http://schemas.microsoft.com/office/powerpoint/2010/main" val="285921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3B0D38-C598-4766-B22A-6EF9F4A0414F}"/>
              </a:ext>
            </a:extLst>
          </p:cNvPr>
          <p:cNvSpPr/>
          <p:nvPr/>
        </p:nvSpPr>
        <p:spPr>
          <a:xfrm>
            <a:off x="251520" y="483518"/>
            <a:ext cx="166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>
                <a:solidFill>
                  <a:srgbClr val="454545"/>
                </a:solidFill>
                <a:latin typeface="Poppins"/>
              </a:rPr>
              <a:t>Relativistic GAN</a:t>
            </a:r>
            <a:endParaRPr lang="en-US" altLang="ko-KR" b="0" i="0" dirty="0">
              <a:solidFill>
                <a:srgbClr val="454545"/>
              </a:solidFill>
              <a:effectLst/>
              <a:latin typeface="Poppi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9B189C-3703-4256-AB6A-CBDF64AC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77" y="1059582"/>
            <a:ext cx="7588845" cy="14229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7D6168-44DC-4FB2-878C-6A736D763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787774"/>
            <a:ext cx="5483896" cy="5768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1669788-8AA5-4F64-9E3D-641DBD306C3E}"/>
              </a:ext>
            </a:extLst>
          </p:cNvPr>
          <p:cNvSpPr/>
          <p:nvPr/>
        </p:nvSpPr>
        <p:spPr>
          <a:xfrm>
            <a:off x="539552" y="3939902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a relativistic discriminator tries to predict the probability that a real image XR is relatively more realistic than a fake one </a:t>
            </a:r>
            <a:r>
              <a:rPr lang="en-US" altLang="ko-KR" b="1" i="1" dirty="0" err="1">
                <a:solidFill>
                  <a:srgbClr val="7E7E7E"/>
                </a:solidFill>
                <a:latin typeface="Poppins"/>
              </a:rPr>
              <a:t>xf</a:t>
            </a:r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.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91428C-9730-47E5-8AE6-2C31740820D9}"/>
              </a:ext>
            </a:extLst>
          </p:cNvPr>
          <p:cNvSpPr/>
          <p:nvPr/>
        </p:nvSpPr>
        <p:spPr>
          <a:xfrm>
            <a:off x="4607736" y="325984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b="1" i="1" dirty="0">
                <a:solidFill>
                  <a:srgbClr val="7E7E7E"/>
                </a:solidFill>
                <a:latin typeface="Poppins"/>
              </a:rPr>
              <a:t>E</a:t>
            </a:r>
            <a:r>
              <a:rPr lang="en-US" altLang="ko-KR" sz="1100" b="1" dirty="0">
                <a:solidFill>
                  <a:srgbClr val="7E7E7E"/>
                </a:solidFill>
                <a:latin typeface="Poppins"/>
              </a:rPr>
              <a:t> is the operation of taking the average for all fake data in the mini-batch.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41655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3B0D38-C598-4766-B22A-6EF9F4A0414F}"/>
              </a:ext>
            </a:extLst>
          </p:cNvPr>
          <p:cNvSpPr/>
          <p:nvPr/>
        </p:nvSpPr>
        <p:spPr>
          <a:xfrm>
            <a:off x="251520" y="483518"/>
            <a:ext cx="1665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>
                <a:solidFill>
                  <a:srgbClr val="454545"/>
                </a:solidFill>
                <a:latin typeface="Poppins"/>
              </a:rPr>
              <a:t>Relativistic GAN</a:t>
            </a:r>
            <a:endParaRPr lang="en-US" altLang="ko-KR" b="0" i="0" dirty="0">
              <a:solidFill>
                <a:srgbClr val="454545"/>
              </a:solidFill>
              <a:effectLst/>
              <a:latin typeface="Poppi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9B189C-3703-4256-AB6A-CBDF64AC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77" y="1059582"/>
            <a:ext cx="7588845" cy="14229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522796-C0F4-4224-8E1A-E9B7D904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61010"/>
            <a:ext cx="4644008" cy="3915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802C63-A2E6-4522-8FEE-F49857B1A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287" y="3363838"/>
            <a:ext cx="4555085" cy="3542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5E41BC5-AD14-4B79-926C-72EF2E9AB64C}"/>
              </a:ext>
            </a:extLst>
          </p:cNvPr>
          <p:cNvSpPr/>
          <p:nvPr/>
        </p:nvSpPr>
        <p:spPr>
          <a:xfrm>
            <a:off x="2159287" y="2444793"/>
            <a:ext cx="141975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E7E7E"/>
                </a:solidFill>
                <a:latin typeface="Poppins"/>
              </a:rPr>
              <a:t>discriminator loss</a:t>
            </a:r>
            <a:endParaRPr lang="ko-KR" altLang="en-US" sz="10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2D6771-6539-456A-A423-ADD3F5D7B215}"/>
              </a:ext>
            </a:extLst>
          </p:cNvPr>
          <p:cNvSpPr/>
          <p:nvPr/>
        </p:nvSpPr>
        <p:spPr>
          <a:xfrm>
            <a:off x="2133066" y="3077812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50" dirty="0">
                <a:solidFill>
                  <a:srgbClr val="7E7E7E"/>
                </a:solidFill>
                <a:latin typeface="Poppins"/>
              </a:rPr>
              <a:t>The adversarial loss for the generator is in a symmetrical form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B3EF81-2748-4D3E-9D97-183F98DCB835}"/>
              </a:ext>
            </a:extLst>
          </p:cNvPr>
          <p:cNvSpPr/>
          <p:nvPr/>
        </p:nvSpPr>
        <p:spPr>
          <a:xfrm>
            <a:off x="179512" y="4074709"/>
            <a:ext cx="8731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7E7E7E"/>
                </a:solidFill>
                <a:latin typeface="Poppins"/>
              </a:rPr>
              <a:t>It is observed that </a:t>
            </a:r>
            <a:r>
              <a:rPr lang="en-US" altLang="ko-KR" sz="1400" b="1" dirty="0">
                <a:solidFill>
                  <a:srgbClr val="7E7E7E"/>
                </a:solidFill>
                <a:latin typeface="Poppins"/>
              </a:rPr>
              <a:t>the adversarial loss for the generator contains both XR and </a:t>
            </a:r>
            <a:r>
              <a:rPr lang="en-US" altLang="ko-KR" sz="1400" b="1" i="1" dirty="0" err="1">
                <a:solidFill>
                  <a:srgbClr val="7E7E7E"/>
                </a:solidFill>
                <a:latin typeface="Poppins"/>
              </a:rPr>
              <a:t>xf</a:t>
            </a:r>
            <a:r>
              <a:rPr lang="en-US" altLang="ko-KR" sz="1400" dirty="0">
                <a:solidFill>
                  <a:srgbClr val="7E7E7E"/>
                </a:solidFill>
                <a:latin typeface="Poppins"/>
              </a:rPr>
              <a:t>. Therefore, </a:t>
            </a:r>
            <a:r>
              <a:rPr lang="en-US" altLang="ko-KR" sz="1400" b="1" dirty="0">
                <a:solidFill>
                  <a:srgbClr val="7E7E7E"/>
                </a:solidFill>
                <a:latin typeface="Poppins"/>
              </a:rPr>
              <a:t>the generator benefits from the gradients from both generated data and real data in adversarial training</a:t>
            </a:r>
            <a:endParaRPr lang="en-US" altLang="ko-KR" sz="14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829140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6DDBC7-DDAE-42F7-8AA7-4F88A5EACA9E}"/>
              </a:ext>
            </a:extLst>
          </p:cNvPr>
          <p:cNvSpPr/>
          <p:nvPr/>
        </p:nvSpPr>
        <p:spPr>
          <a:xfrm>
            <a:off x="107504" y="411510"/>
            <a:ext cx="163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54545"/>
                </a:solidFill>
                <a:latin typeface="Poppins"/>
              </a:rPr>
              <a:t>Perceptual Loss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47DF305-010B-4836-A43A-C29B12D22377}"/>
              </a:ext>
            </a:extLst>
          </p:cNvPr>
          <p:cNvSpPr/>
          <p:nvPr/>
        </p:nvSpPr>
        <p:spPr>
          <a:xfrm>
            <a:off x="2555776" y="78084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7E7E7E"/>
                </a:solidFill>
                <a:latin typeface="Poppins"/>
              </a:rPr>
              <a:t>In ESRGAN, the features before the activation layers are used.</a:t>
            </a:r>
            <a:endParaRPr lang="en-US" altLang="ko-KR" sz="12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249CA-C9B3-49F5-8102-CBDD2A5C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152597"/>
            <a:ext cx="5555443" cy="28383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9B1AD41-EBD2-4F99-AC67-CDBCA3822147}"/>
              </a:ext>
            </a:extLst>
          </p:cNvPr>
          <p:cNvSpPr/>
          <p:nvPr/>
        </p:nvSpPr>
        <p:spPr>
          <a:xfrm>
            <a:off x="1259632" y="4076984"/>
            <a:ext cx="7814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E7E7E"/>
                </a:solidFill>
                <a:latin typeface="Poppins"/>
              </a:rPr>
              <a:t>If features after activation layers are used, there would be drawbacks:</a:t>
            </a:r>
            <a:endParaRPr lang="en-US" altLang="ko-KR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74DC0F-43C9-4D3A-88DA-4475BD114712}"/>
              </a:ext>
            </a:extLst>
          </p:cNvPr>
          <p:cNvSpPr/>
          <p:nvPr/>
        </p:nvSpPr>
        <p:spPr>
          <a:xfrm>
            <a:off x="2871884" y="4563116"/>
            <a:ext cx="3771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the activated features are very sparse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478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28CD18A-F8F0-492D-88D0-CF36EB14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48" y="1223394"/>
            <a:ext cx="7002903" cy="26967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F08B3CF-BF39-427A-8359-504EE28FCA4C}"/>
              </a:ext>
            </a:extLst>
          </p:cNvPr>
          <p:cNvSpPr/>
          <p:nvPr/>
        </p:nvSpPr>
        <p:spPr>
          <a:xfrm>
            <a:off x="971600" y="4009729"/>
            <a:ext cx="7814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E7E7E"/>
                </a:solidFill>
                <a:latin typeface="Poppins"/>
              </a:rPr>
              <a:t>If features after activation layers are used, there would be drawbacks:</a:t>
            </a:r>
            <a:endParaRPr lang="en-US" altLang="ko-KR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A04967-BD7D-4A0C-8209-47DA1BC6FBA9}"/>
              </a:ext>
            </a:extLst>
          </p:cNvPr>
          <p:cNvSpPr/>
          <p:nvPr/>
        </p:nvSpPr>
        <p:spPr>
          <a:xfrm>
            <a:off x="1070548" y="4345019"/>
            <a:ext cx="7814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using features after activation also causes inconsistent reconstructed brightness</a:t>
            </a:r>
            <a:r>
              <a:rPr lang="en-US" altLang="ko-KR" dirty="0">
                <a:solidFill>
                  <a:srgbClr val="7E7E7E"/>
                </a:solidFill>
                <a:latin typeface="Poppins"/>
              </a:rPr>
              <a:t> compared with the ground-truth image.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5D14F9B-02FD-4DA4-920F-6CFAF17A1ACF}"/>
              </a:ext>
            </a:extLst>
          </p:cNvPr>
          <p:cNvSpPr/>
          <p:nvPr/>
        </p:nvSpPr>
        <p:spPr>
          <a:xfrm>
            <a:off x="152016" y="474495"/>
            <a:ext cx="1639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54545"/>
                </a:solidFill>
                <a:latin typeface="Poppins"/>
              </a:rPr>
              <a:t>Perceptual Loss</a:t>
            </a:r>
          </a:p>
        </p:txBody>
      </p:sp>
    </p:spTree>
    <p:extLst>
      <p:ext uri="{BB962C8B-B14F-4D97-AF65-F5344CB8AC3E}">
        <p14:creationId xmlns:p14="http://schemas.microsoft.com/office/powerpoint/2010/main" val="1460542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6DDBC7-DDAE-42F7-8AA7-4F88A5EACA9E}"/>
              </a:ext>
            </a:extLst>
          </p:cNvPr>
          <p:cNvSpPr/>
          <p:nvPr/>
        </p:nvSpPr>
        <p:spPr>
          <a:xfrm>
            <a:off x="251520" y="483518"/>
            <a:ext cx="1146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Total loss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3A934-B666-496D-9BE2-413992B1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19622"/>
            <a:ext cx="5362575" cy="8096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436512-91E5-46CE-A145-3E6387DE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2406814"/>
            <a:ext cx="3017515" cy="3298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0804879-09F5-4CC0-9C9C-D14B21D2E233}"/>
              </a:ext>
            </a:extLst>
          </p:cNvPr>
          <p:cNvSpPr/>
          <p:nvPr/>
        </p:nvSpPr>
        <p:spPr>
          <a:xfrm>
            <a:off x="245693" y="3363838"/>
            <a:ext cx="86444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i="1" dirty="0" err="1">
                <a:solidFill>
                  <a:srgbClr val="7E7E7E"/>
                </a:solidFill>
                <a:latin typeface="Poppins"/>
              </a:rPr>
              <a:t>Lpercep</a:t>
            </a: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 is the VGG loss, </a:t>
            </a:r>
            <a:r>
              <a:rPr lang="en-US" altLang="ko-KR" sz="1600" i="1" dirty="0">
                <a:solidFill>
                  <a:srgbClr val="7E7E7E"/>
                </a:solidFill>
                <a:latin typeface="Poppins"/>
              </a:rPr>
              <a:t>LGRA</a:t>
            </a: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 is the adversarial loss, and L1 is the standard L1 loss, which is act as a content loss.</a:t>
            </a:r>
            <a:endParaRPr lang="en-US" altLang="ko-KR" sz="16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52005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BC3B0ED-DE0A-4DDB-842E-20E7A1664D83}"/>
              </a:ext>
            </a:extLst>
          </p:cNvPr>
          <p:cNvSpPr/>
          <p:nvPr/>
        </p:nvSpPr>
        <p:spPr>
          <a:xfrm>
            <a:off x="107504" y="230073"/>
            <a:ext cx="2245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454545"/>
                </a:solidFill>
                <a:latin typeface="Poppins"/>
              </a:rPr>
              <a:t>network Interpolation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D38A5F-6012-451A-A280-DBF37EDF4724}"/>
              </a:ext>
            </a:extLst>
          </p:cNvPr>
          <p:cNvSpPr/>
          <p:nvPr/>
        </p:nvSpPr>
        <p:spPr>
          <a:xfrm>
            <a:off x="352069" y="698041"/>
            <a:ext cx="84969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First, we train a PSNR-oriented network </a:t>
            </a:r>
            <a:r>
              <a:rPr lang="en-US" altLang="ko-KR" sz="1600" i="1" dirty="0">
                <a:solidFill>
                  <a:srgbClr val="7E7E7E"/>
                </a:solidFill>
                <a:latin typeface="Poppins"/>
              </a:rPr>
              <a:t>GPSNR,</a:t>
            </a: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 and then we obtain a GAN-based network </a:t>
            </a:r>
            <a:r>
              <a:rPr lang="en-US" altLang="ko-KR" sz="1600" i="1" dirty="0">
                <a:solidFill>
                  <a:srgbClr val="7E7E7E"/>
                </a:solidFill>
                <a:latin typeface="Poppins"/>
              </a:rPr>
              <a:t>GGAN </a:t>
            </a: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by fine-tuning</a:t>
            </a:r>
            <a:endParaRPr lang="ko-KR" alt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811D36-C9E1-44D6-AE71-C29AF0B661ED}"/>
              </a:ext>
            </a:extLst>
          </p:cNvPr>
          <p:cNvSpPr/>
          <p:nvPr/>
        </p:nvSpPr>
        <p:spPr>
          <a:xfrm>
            <a:off x="342407" y="1383301"/>
            <a:ext cx="84112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All the corresponding parameters of these two networks are interpolated to derive an interpolated model </a:t>
            </a:r>
            <a:r>
              <a:rPr lang="en-US" altLang="ko-KR" sz="1600" i="1" dirty="0">
                <a:solidFill>
                  <a:srgbClr val="7E7E7E"/>
                </a:solidFill>
                <a:latin typeface="Poppins"/>
              </a:rPr>
              <a:t>GINTERP</a:t>
            </a: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:</a:t>
            </a:r>
            <a:endParaRPr lang="en-US" altLang="ko-KR" sz="16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08C3C7-B699-48AD-B133-65137573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29391"/>
            <a:ext cx="4752975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4B0E57-195D-4995-AA75-B06B70AAE390}"/>
              </a:ext>
            </a:extLst>
          </p:cNvPr>
          <p:cNvSpPr/>
          <p:nvPr/>
        </p:nvSpPr>
        <p:spPr>
          <a:xfrm>
            <a:off x="334914" y="2823113"/>
            <a:ext cx="80512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where </a:t>
            </a:r>
            <a:r>
              <a:rPr lang="en-US" altLang="ko-KR" sz="1600" i="1" dirty="0">
                <a:solidFill>
                  <a:srgbClr val="7E7E7E"/>
                </a:solidFill>
                <a:latin typeface="Poppins"/>
              </a:rPr>
              <a:t>α</a:t>
            </a: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 is between 0 to 1. There are two merits:</a:t>
            </a:r>
            <a:endParaRPr lang="en-US" altLang="ko-KR" sz="16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259861-7631-471C-9FFF-502A1A275901}"/>
              </a:ext>
            </a:extLst>
          </p:cNvPr>
          <p:cNvSpPr/>
          <p:nvPr/>
        </p:nvSpPr>
        <p:spPr>
          <a:xfrm>
            <a:off x="316065" y="3302939"/>
            <a:ext cx="85689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First, the interpolated model is able to produce meaningful results for any feasible without introducing artifacts.</a:t>
            </a:r>
            <a:endParaRPr lang="en-US" altLang="ko-KR" sz="16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7CC0AE-E83C-4EA1-8E6B-A5F9E67010D7}"/>
              </a:ext>
            </a:extLst>
          </p:cNvPr>
          <p:cNvSpPr/>
          <p:nvPr/>
        </p:nvSpPr>
        <p:spPr>
          <a:xfrm>
            <a:off x="352069" y="4106905"/>
            <a:ext cx="867205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7E7E7E"/>
                </a:solidFill>
                <a:latin typeface="Poppins"/>
              </a:rPr>
              <a:t>Second, we can continuously balance perceptual quality and fidelity without re-training the model.</a:t>
            </a:r>
            <a:endParaRPr lang="en-US" altLang="ko-KR" sz="16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66208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A7EFA5-81B5-44C5-A1DC-D209282463F3}"/>
              </a:ext>
            </a:extLst>
          </p:cNvPr>
          <p:cNvSpPr/>
          <p:nvPr/>
        </p:nvSpPr>
        <p:spPr>
          <a:xfrm>
            <a:off x="179512" y="267494"/>
            <a:ext cx="620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>
                <a:latin typeface="Poppins"/>
              </a:rPr>
              <a:t>Data</a:t>
            </a:r>
            <a:endParaRPr lang="en-US" altLang="ko-KR" b="0" i="0" dirty="0">
              <a:effectLst/>
              <a:latin typeface="Poppin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4E8CDC-C64A-4327-AE20-E88ED41637F6}"/>
              </a:ext>
            </a:extLst>
          </p:cNvPr>
          <p:cNvSpPr/>
          <p:nvPr/>
        </p:nvSpPr>
        <p:spPr>
          <a:xfrm>
            <a:off x="611560" y="1275606"/>
            <a:ext cx="7920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E7E7E"/>
                </a:solidFill>
                <a:latin typeface="Poppins"/>
              </a:rPr>
              <a:t>Training Data: DIV2K that contains 800 images, Flickr2K dataset that consisting of 2650 2K high-resolution images, and </a:t>
            </a:r>
            <a:r>
              <a:rPr lang="en-US" altLang="ko-KR" dirty="0" err="1">
                <a:solidFill>
                  <a:srgbClr val="7E7E7E"/>
                </a:solidFill>
                <a:latin typeface="Poppins"/>
              </a:rPr>
              <a:t>OutdoorSceneTraining</a:t>
            </a:r>
            <a:r>
              <a:rPr lang="en-US" altLang="ko-KR" dirty="0">
                <a:solidFill>
                  <a:srgbClr val="7E7E7E"/>
                </a:solidFill>
                <a:latin typeface="Poppins"/>
              </a:rPr>
              <a:t> (OST) dataset are used.</a:t>
            </a:r>
            <a:endParaRPr lang="en-US" altLang="ko-KR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38888BC-F972-47DF-812D-4C94BB7CD907}"/>
              </a:ext>
            </a:extLst>
          </p:cNvPr>
          <p:cNvSpPr/>
          <p:nvPr/>
        </p:nvSpPr>
        <p:spPr>
          <a:xfrm>
            <a:off x="580580" y="2560717"/>
            <a:ext cx="8167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E7E7E"/>
                </a:solidFill>
                <a:latin typeface="Poppins"/>
              </a:rPr>
              <a:t>Models are trained in RGB channels, and the training dataset is augmented with random horizontal flips and 90-degree rotations.</a:t>
            </a:r>
            <a:endParaRPr lang="en-US" altLang="ko-KR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91184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A7EFA5-81B5-44C5-A1DC-D209282463F3}"/>
              </a:ext>
            </a:extLst>
          </p:cNvPr>
          <p:cNvSpPr/>
          <p:nvPr/>
        </p:nvSpPr>
        <p:spPr>
          <a:xfrm>
            <a:off x="179512" y="219274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Ablation Experiments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00AD63-FEE1-40BC-B1ED-6D8E5CEF2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771550"/>
            <a:ext cx="4911325" cy="39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0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저해상도를 고해상도 이미지로 만들기! Super Resolution - Python, Deep Learning - YouTube">
            <a:extLst>
              <a:ext uri="{FF2B5EF4-FFF2-40B4-BE49-F238E27FC236}">
                <a16:creationId xmlns:a16="http://schemas.microsoft.com/office/drawing/2014/main" id="{056692F7-DADF-4C1C-AA73-E89BBB62A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59582"/>
            <a:ext cx="5652120" cy="31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6F375D-ED8C-430E-84B2-547A9170349F}"/>
              </a:ext>
            </a:extLst>
          </p:cNvPr>
          <p:cNvSpPr/>
          <p:nvPr/>
        </p:nvSpPr>
        <p:spPr>
          <a:xfrm>
            <a:off x="467544" y="411510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What is Super Resolution ?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682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FA7EFA5-81B5-44C5-A1DC-D209282463F3}"/>
              </a:ext>
            </a:extLst>
          </p:cNvPr>
          <p:cNvSpPr/>
          <p:nvPr/>
        </p:nvSpPr>
        <p:spPr>
          <a:xfrm>
            <a:off x="179512" y="219274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Network Interpolation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CC8D81-5C2B-4917-98FD-539F9A27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617334"/>
            <a:ext cx="5349282" cy="361847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90D0D1A-5DAD-436D-9A0A-DA7C431F8161}"/>
              </a:ext>
            </a:extLst>
          </p:cNvPr>
          <p:cNvSpPr/>
          <p:nvPr/>
        </p:nvSpPr>
        <p:spPr>
          <a:xfrm>
            <a:off x="179512" y="4493649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b="1" dirty="0">
                <a:solidFill>
                  <a:srgbClr val="7E7E7E"/>
                </a:solidFill>
                <a:latin typeface="Poppins"/>
              </a:rPr>
              <a:t>sharp edges and richer textures but with some unpleasant artifacts</a:t>
            </a:r>
            <a:endParaRPr lang="ko-KR" altLang="en-US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7513C5-9912-4C67-8F15-74012E4EF9C6}"/>
              </a:ext>
            </a:extLst>
          </p:cNvPr>
          <p:cNvSpPr/>
          <p:nvPr/>
        </p:nvSpPr>
        <p:spPr>
          <a:xfrm>
            <a:off x="6732240" y="4469903"/>
            <a:ext cx="182614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>
                <a:solidFill>
                  <a:srgbClr val="7E7E7E"/>
                </a:solidFill>
                <a:latin typeface="Poppins"/>
              </a:rPr>
              <a:t>cartoon-style blurry images</a:t>
            </a:r>
            <a:r>
              <a:rPr lang="en-US" altLang="ko-KR" sz="1100" dirty="0">
                <a:solidFill>
                  <a:srgbClr val="7E7E7E"/>
                </a:solidFill>
                <a:latin typeface="Poppins"/>
              </a:rPr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60989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183FDD-1902-4426-9F4A-86C8846A0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21" y="592151"/>
            <a:ext cx="5606958" cy="41836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31D8B0B-C5FC-4D22-9056-C25822176775}"/>
              </a:ext>
            </a:extLst>
          </p:cNvPr>
          <p:cNvSpPr/>
          <p:nvPr/>
        </p:nvSpPr>
        <p:spPr>
          <a:xfrm>
            <a:off x="251520" y="183081"/>
            <a:ext cx="201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>
                <a:latin typeface="Poppins"/>
              </a:rPr>
              <a:t>Benchmark Dataset</a:t>
            </a:r>
            <a:endParaRPr lang="en-US" altLang="ko-KR" b="0" i="0" dirty="0"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76377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12763A3-58F2-464C-A370-9D0E0F444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262" y="555526"/>
            <a:ext cx="5657475" cy="422793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5F4F956-AC4A-4A0F-9BC7-A4E055BE5055}"/>
              </a:ext>
            </a:extLst>
          </p:cNvPr>
          <p:cNvSpPr/>
          <p:nvPr/>
        </p:nvSpPr>
        <p:spPr>
          <a:xfrm>
            <a:off x="107504" y="155067"/>
            <a:ext cx="2015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>
                <a:latin typeface="Poppins"/>
              </a:rPr>
              <a:t>Benchmark Dataset</a:t>
            </a:r>
            <a:endParaRPr lang="en-US" altLang="ko-KR" b="0" i="0" dirty="0"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75643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0D0F9AD-2C79-4EA7-A896-315501F4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758896"/>
            <a:ext cx="5862274" cy="362570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B913EEC-F2E2-4C36-91AE-8A2F82375BC2}"/>
              </a:ext>
            </a:extLst>
          </p:cNvPr>
          <p:cNvSpPr/>
          <p:nvPr/>
        </p:nvSpPr>
        <p:spPr>
          <a:xfrm>
            <a:off x="251520" y="195486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What is ESRGAN ?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692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0D3361-3E57-45CE-A068-D0F9AB790FD5}"/>
              </a:ext>
            </a:extLst>
          </p:cNvPr>
          <p:cNvSpPr/>
          <p:nvPr/>
        </p:nvSpPr>
        <p:spPr>
          <a:xfrm>
            <a:off x="359024" y="312605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Introduction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0A9FC8-B6E4-4C39-BD42-D47342D4C644}"/>
              </a:ext>
            </a:extLst>
          </p:cNvPr>
          <p:cNvSpPr/>
          <p:nvPr/>
        </p:nvSpPr>
        <p:spPr>
          <a:xfrm>
            <a:off x="245350" y="1427551"/>
            <a:ext cx="8389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Residual-in-Residual Dense Block (RRDB) without batch normalization</a:t>
            </a:r>
            <a:r>
              <a:rPr lang="en-US" altLang="ko-KR" dirty="0">
                <a:solidFill>
                  <a:srgbClr val="7E7E7E"/>
                </a:solidFill>
                <a:latin typeface="Poppins"/>
              </a:rPr>
              <a:t> is introduced.</a:t>
            </a:r>
            <a:endParaRPr lang="en-US" altLang="ko-KR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34CF8D-2F64-4BF5-B57D-F49835F4664C}"/>
              </a:ext>
            </a:extLst>
          </p:cNvPr>
          <p:cNvSpPr/>
          <p:nvPr/>
        </p:nvSpPr>
        <p:spPr>
          <a:xfrm>
            <a:off x="245350" y="2238061"/>
            <a:ext cx="81248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E7E7E"/>
                </a:solidFill>
                <a:latin typeface="Poppins"/>
              </a:rPr>
              <a:t>Idea from </a:t>
            </a:r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relativistic GAN</a:t>
            </a:r>
            <a:r>
              <a:rPr lang="en-US" altLang="ko-KR" dirty="0">
                <a:solidFill>
                  <a:srgbClr val="7E7E7E"/>
                </a:solidFill>
                <a:latin typeface="Poppins"/>
              </a:rPr>
              <a:t> is used to let the discriminator predict relative realness instead of the absolute value.</a:t>
            </a:r>
            <a:endParaRPr lang="en-US" altLang="ko-KR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8B497F-F2D2-436E-B525-8BBA2B749F2C}"/>
              </a:ext>
            </a:extLst>
          </p:cNvPr>
          <p:cNvSpPr/>
          <p:nvPr/>
        </p:nvSpPr>
        <p:spPr>
          <a:xfrm>
            <a:off x="245350" y="3291830"/>
            <a:ext cx="83053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7E7E7E"/>
                </a:solidFill>
                <a:latin typeface="Poppins"/>
              </a:rPr>
              <a:t>The </a:t>
            </a:r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perceptual loss </a:t>
            </a:r>
            <a:r>
              <a:rPr lang="en-US" altLang="ko-KR" dirty="0">
                <a:solidFill>
                  <a:srgbClr val="7E7E7E"/>
                </a:solidFill>
                <a:latin typeface="Poppins"/>
              </a:rPr>
              <a:t>of using the </a:t>
            </a:r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features before activation</a:t>
            </a:r>
            <a:r>
              <a:rPr lang="en-US" altLang="ko-KR" dirty="0">
                <a:solidFill>
                  <a:srgbClr val="7E7E7E"/>
                </a:solidFill>
                <a:latin typeface="Poppins"/>
              </a:rPr>
              <a:t> is used, which provides stronger supervision for brightness consistency and texture recovery.</a:t>
            </a:r>
            <a:endParaRPr lang="en-US" altLang="ko-KR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C514F4D-3084-46FE-999A-3820BBEFEC9B}"/>
              </a:ext>
            </a:extLst>
          </p:cNvPr>
          <p:cNvSpPr/>
          <p:nvPr/>
        </p:nvSpPr>
        <p:spPr>
          <a:xfrm>
            <a:off x="224762" y="4200077"/>
            <a:ext cx="6840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ESRGAN won the First Place in PIRM2018-SR challenge</a:t>
            </a:r>
            <a:endParaRPr lang="ko-KR" altLang="en-US" dirty="0"/>
          </a:p>
          <a:p>
            <a:pPr algn="just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18346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2699AFA-CD92-4013-B91A-EAA850C399E1}"/>
              </a:ext>
            </a:extLst>
          </p:cNvPr>
          <p:cNvSpPr/>
          <p:nvPr/>
        </p:nvSpPr>
        <p:spPr>
          <a:xfrm>
            <a:off x="251520" y="133804"/>
            <a:ext cx="3991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>
                <a:solidFill>
                  <a:srgbClr val="454545"/>
                </a:solidFill>
                <a:latin typeface="Poppins"/>
              </a:rPr>
              <a:t>Perceptual Quality and Objective Quality</a:t>
            </a:r>
            <a:endParaRPr lang="en-US" altLang="ko-KR" b="0" i="0" dirty="0">
              <a:solidFill>
                <a:srgbClr val="454545"/>
              </a:solidFill>
              <a:effectLst/>
              <a:latin typeface="Poppin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179EB4-D22B-4F21-A922-A0616CE58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626757"/>
            <a:ext cx="5112568" cy="2868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506F21-6FF5-4126-9FA8-02F491B016FB}"/>
              </a:ext>
            </a:extLst>
          </p:cNvPr>
          <p:cNvSpPr/>
          <p:nvPr/>
        </p:nvSpPr>
        <p:spPr>
          <a:xfrm>
            <a:off x="323528" y="3559643"/>
            <a:ext cx="828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7E7E7E"/>
                </a:solidFill>
                <a:latin typeface="Poppins"/>
              </a:rPr>
              <a:t>RMSE is a measure of objective quality. Higher RMSE, lower objective quality. It is measured in an objective way.</a:t>
            </a:r>
            <a:endParaRPr lang="en-US" altLang="ko-KR" sz="14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3E179A-E868-4E4F-903E-F006F6BBBCA0}"/>
              </a:ext>
            </a:extLst>
          </p:cNvPr>
          <p:cNvSpPr/>
          <p:nvPr/>
        </p:nvSpPr>
        <p:spPr>
          <a:xfrm>
            <a:off x="323528" y="3906323"/>
            <a:ext cx="8424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7E7E7E"/>
                </a:solidFill>
                <a:latin typeface="Poppins"/>
              </a:rPr>
              <a:t>Perceptual Index (PI) is a measure of perceptual quality. Higher PI, lower perceptual quality. Perceptual quality is a quality which is much close to human eyes.</a:t>
            </a:r>
            <a:endParaRPr lang="en-US" altLang="ko-KR" sz="14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674FF1-BE37-40C6-A065-00F79A15837E}"/>
              </a:ext>
            </a:extLst>
          </p:cNvPr>
          <p:cNvSpPr/>
          <p:nvPr/>
        </p:nvSpPr>
        <p:spPr>
          <a:xfrm>
            <a:off x="323528" y="4468446"/>
            <a:ext cx="88204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7E7E7E"/>
                </a:solidFill>
                <a:latin typeface="Poppins"/>
              </a:rPr>
              <a:t>ESRGAN intends to improve perceptual quality rather than objective quality, such as PSNR.</a:t>
            </a:r>
            <a:endParaRPr lang="en-US" altLang="ko-KR" sz="1400" b="0" i="0" dirty="0">
              <a:solidFill>
                <a:srgbClr val="7E7E7E"/>
              </a:solidFill>
              <a:effectLst/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6335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5383BB0-1C4C-4A31-A9BC-629249D354D0}"/>
              </a:ext>
            </a:extLst>
          </p:cNvPr>
          <p:cNvSpPr/>
          <p:nvPr/>
        </p:nvSpPr>
        <p:spPr>
          <a:xfrm>
            <a:off x="179512" y="339502"/>
            <a:ext cx="319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se-nanumgothic"/>
              </a:rPr>
              <a:t>RMSE(Root Mean Square Error)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BE2BD4-5C0E-48D2-BE25-D34EA7DCD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2" y="1131590"/>
            <a:ext cx="307657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5C2C3F7-481D-43BE-A53D-DFB22107E1F7}"/>
              </a:ext>
            </a:extLst>
          </p:cNvPr>
          <p:cNvSpPr/>
          <p:nvPr/>
        </p:nvSpPr>
        <p:spPr>
          <a:xfrm>
            <a:off x="3246155" y="3003798"/>
            <a:ext cx="2651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se-nanumgothic"/>
              </a:rPr>
              <a:t>​</a:t>
            </a:r>
            <a:r>
              <a:rPr lang="ko-KR" altLang="en-US" b="1" dirty="0" err="1">
                <a:solidFill>
                  <a:srgbClr val="000000"/>
                </a:solidFill>
                <a:latin typeface="inherit"/>
              </a:rPr>
              <a:t>잔차</a:t>
            </a:r>
            <a:r>
              <a:rPr lang="ko-KR" altLang="en-US" b="1" dirty="0">
                <a:solidFill>
                  <a:srgbClr val="000000"/>
                </a:solidFill>
                <a:latin typeface="inherit"/>
              </a:rPr>
              <a:t> 제곱의 평균 제곱근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725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A6152E7-A035-48C5-8D9F-50F3FF9C6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814513"/>
            <a:ext cx="36385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75D154-C259-40E1-8809-233C0B310CDE}"/>
              </a:ext>
            </a:extLst>
          </p:cNvPr>
          <p:cNvSpPr/>
          <p:nvPr/>
        </p:nvSpPr>
        <p:spPr>
          <a:xfrm>
            <a:off x="179512" y="555526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555555"/>
                </a:solidFill>
                <a:latin typeface="Spoqa Han Sans"/>
              </a:rPr>
              <a:t>PSNR(Peak Signal to Noise Ratio, </a:t>
            </a:r>
            <a:r>
              <a:rPr lang="ko-KR" altLang="en-US" dirty="0">
                <a:solidFill>
                  <a:srgbClr val="555555"/>
                </a:solidFill>
                <a:latin typeface="Spoqa Han Sans"/>
              </a:rPr>
              <a:t>최대 신호 대 잡음비율</a:t>
            </a:r>
            <a:r>
              <a:rPr lang="en-US" altLang="ko-KR" dirty="0">
                <a:solidFill>
                  <a:srgbClr val="555555"/>
                </a:solidFill>
                <a:latin typeface="Spoqa Han Sans"/>
              </a:rPr>
              <a:t>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7884D9-8F9F-4595-873E-9B5F00D2DE7B}"/>
              </a:ext>
            </a:extLst>
          </p:cNvPr>
          <p:cNvSpPr/>
          <p:nvPr/>
        </p:nvSpPr>
        <p:spPr>
          <a:xfrm>
            <a:off x="0" y="3867894"/>
            <a:ext cx="89644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사람 관측의 관점에서 주관적인 평가에 허용이 되지 않기에</a:t>
            </a:r>
            <a:r>
              <a:rPr lang="en-US" altLang="ko-KR" sz="1400" dirty="0">
                <a:solidFill>
                  <a:srgbClr val="555555"/>
                </a:solidFill>
                <a:latin typeface="Spoqa Han Sans"/>
              </a:rPr>
              <a:t>, 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고주파 부분들을 무시하고 </a:t>
            </a:r>
            <a:r>
              <a:rPr lang="en-US" altLang="ko-KR" sz="1400" dirty="0">
                <a:solidFill>
                  <a:srgbClr val="555555"/>
                </a:solidFill>
                <a:latin typeface="Spoqa Han Sans"/>
              </a:rPr>
              <a:t>over-smoothed 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한 결과를 내보내는 경향이 있다고 한다</a:t>
            </a:r>
            <a:r>
              <a:rPr lang="en-US" altLang="ko-KR" sz="1400" dirty="0">
                <a:solidFill>
                  <a:srgbClr val="555555"/>
                </a:solidFill>
                <a:latin typeface="Spoqa Han Sans"/>
              </a:rPr>
              <a:t>. 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이는 즉</a:t>
            </a:r>
            <a:r>
              <a:rPr lang="en-US" altLang="ko-KR" sz="1400" dirty="0">
                <a:solidFill>
                  <a:srgbClr val="555555"/>
                </a:solidFill>
                <a:latin typeface="Spoqa Han Sans"/>
              </a:rPr>
              <a:t>, </a:t>
            </a:r>
            <a:r>
              <a:rPr lang="ko-KR" altLang="en-US" sz="1400" dirty="0">
                <a:solidFill>
                  <a:srgbClr val="555555"/>
                </a:solidFill>
                <a:latin typeface="Spoqa Han Sans"/>
              </a:rPr>
              <a:t>사람이 느끼는 부분과 일치하지 않은 점수를 산출하는 것이 원인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3327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F868559-D7B3-41D3-8DA9-3C7A9C3D9762}"/>
              </a:ext>
            </a:extLst>
          </p:cNvPr>
          <p:cNvSpPr/>
          <p:nvPr/>
        </p:nvSpPr>
        <p:spPr>
          <a:xfrm>
            <a:off x="3415241" y="2189017"/>
            <a:ext cx="231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Network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61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603756F-7DB2-499A-847C-F8B5892E83A7}"/>
              </a:ext>
            </a:extLst>
          </p:cNvPr>
          <p:cNvSpPr/>
          <p:nvPr/>
        </p:nvSpPr>
        <p:spPr>
          <a:xfrm>
            <a:off x="179512" y="411510"/>
            <a:ext cx="397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dirty="0">
                <a:solidFill>
                  <a:srgbClr val="454545"/>
                </a:solidFill>
                <a:latin typeface="Poppins"/>
              </a:rPr>
              <a:t>Residual-in-Residual Dense Block (RRDB)</a:t>
            </a:r>
            <a:endParaRPr lang="en-US" altLang="ko-KR" b="0" i="0" dirty="0">
              <a:solidFill>
                <a:srgbClr val="454545"/>
              </a:solidFill>
              <a:effectLst/>
              <a:latin typeface="Poppin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73B867-07B9-42E4-BCBA-DFFFADAD4899}"/>
              </a:ext>
            </a:extLst>
          </p:cNvPr>
          <p:cNvSpPr/>
          <p:nvPr/>
        </p:nvSpPr>
        <p:spPr>
          <a:xfrm>
            <a:off x="2433945" y="2139982"/>
            <a:ext cx="4276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The basic architecture of </a:t>
            </a:r>
            <a:r>
              <a:rPr lang="en-US" altLang="ko-KR" b="1" dirty="0" err="1">
                <a:solidFill>
                  <a:srgbClr val="454545"/>
                </a:solidFill>
                <a:latin typeface="Poppins"/>
                <a:hlinkClick r:id="rId2"/>
              </a:rPr>
              <a:t>SRResNet</a:t>
            </a:r>
            <a:r>
              <a:rPr lang="en-US" altLang="ko-KR" b="1" dirty="0">
                <a:solidFill>
                  <a:srgbClr val="454545"/>
                </a:solidFill>
                <a:latin typeface="Poppins"/>
                <a:hlinkClick r:id="rId2"/>
              </a:rPr>
              <a:t>/SRGAN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AC1103-9BD2-4374-9CB5-36B36BB4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915566"/>
            <a:ext cx="5960364" cy="1224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0A2361-0D3A-471E-B6F1-D2C825AF1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2725169"/>
            <a:ext cx="6426825" cy="15027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9CFA89-2421-427B-8033-398AD2EA7433}"/>
              </a:ext>
            </a:extLst>
          </p:cNvPr>
          <p:cNvSpPr/>
          <p:nvPr/>
        </p:nvSpPr>
        <p:spPr>
          <a:xfrm>
            <a:off x="2699792" y="4362658"/>
            <a:ext cx="3865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7E7E7E"/>
                </a:solidFill>
                <a:latin typeface="Poppins"/>
              </a:rPr>
              <a:t>RRDB is used as Basic Block in ESRGAN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5885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3540</TotalTime>
  <Words>540</Words>
  <Application>Microsoft Office PowerPoint</Application>
  <PresentationFormat>화면 슬라이드 쇼(16:9)</PresentationFormat>
  <Paragraphs>63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inherit</vt:lpstr>
      <vt:lpstr>Poppins</vt:lpstr>
      <vt:lpstr>se-nanumgothic</vt:lpstr>
      <vt:lpstr>Spoqa Han Sans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167</cp:revision>
  <dcterms:created xsi:type="dcterms:W3CDTF">2016-12-05T23:26:54Z</dcterms:created>
  <dcterms:modified xsi:type="dcterms:W3CDTF">2021-03-24T09:43:05Z</dcterms:modified>
</cp:coreProperties>
</file>